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35f2074cb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35f2074cb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35f2074cb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35f2074cb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23569e25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23569e25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3575948a1_4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3575948a1_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35f2074cb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35f2074cb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23569e25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23569e25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35f2074c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35f2074c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35f2074cb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35f2074c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3575948a1_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3575948a1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23569e25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23569e25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3575948a1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3575948a1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35f2074cb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35f2074cb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35f2074cb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35f2074cb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dad835585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dad835585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23569e25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23569e25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dad835585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dad835585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35f2074cb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35f2074cb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23569e253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23569e253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35f2074cb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35f2074cb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dad835585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dad835585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35f2074cb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35f2074cb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35f2074cb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35f2074cb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23569e25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23569e25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dad835585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dad835585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dad835585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dad835585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ad83558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dad83558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23569e25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23569e25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ad835585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ad835585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35f2074cb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35f2074cb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35f2074cb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35f2074cb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35f2074cb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35f2074cb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Relationship Id="rId4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Relationship Id="rId4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Relationship Id="rId4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Relationship Id="rId4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Relationship Id="rId4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Relationship Id="rId4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g"/><Relationship Id="rId4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g"/><Relationship Id="rId4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jp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jpg"/><Relationship Id="rId4" Type="http://schemas.openxmlformats.org/officeDocument/2006/relationships/image" Target="../media/image31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jpg"/><Relationship Id="rId4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159525"/>
            <a:ext cx="6967200" cy="246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solidFill>
                  <a:srgbClr val="FFFFFF"/>
                </a:solidFill>
              </a:rPr>
              <a:t>От лидов до «китов»: 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solidFill>
                  <a:srgbClr val="FFFFFF"/>
                </a:solidFill>
              </a:rPr>
              <a:t>как собрать все заявки 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solidFill>
                  <a:srgbClr val="FFFFFF"/>
                </a:solidFill>
              </a:rPr>
              <a:t>в одной CRM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</a:rPr>
              <a:t>Константин Султанов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EFEFEF"/>
                </a:solidFill>
              </a:rPr>
              <a:t>Проект-менеджер</a:t>
            </a:r>
            <a:r>
              <a:rPr lang="ru" sz="1800">
                <a:solidFill>
                  <a:srgbClr val="EFEFEF"/>
                </a:solidFill>
              </a:rPr>
              <a:t> </a:t>
            </a:r>
            <a:endParaRPr sz="18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EFEFEF"/>
                </a:solidFill>
              </a:rPr>
              <a:t>Компания Аспро</a:t>
            </a:r>
            <a:r>
              <a:rPr lang="ru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0" y="2888207"/>
            <a:ext cx="5983800" cy="0"/>
          </a:xfrm>
          <a:prstGeom prst="straightConnector1">
            <a:avLst/>
          </a:prstGeom>
          <a:noFill/>
          <a:ln cap="flat" cmpd="sng" w="19050">
            <a:solidFill>
              <a:srgbClr val="4AACE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00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CRM-маркетинг</a:t>
            </a:r>
            <a:endParaRPr sz="2500"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075" y="1082018"/>
            <a:ext cx="8741851" cy="3726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00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Конструктор почтовой рассылки</a:t>
            </a:r>
            <a:endParaRPr sz="2500"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550" y="1019825"/>
            <a:ext cx="6581310" cy="386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560"/>
            <a:ext cx="9143999" cy="5108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Настраиваем продажи. Лиды</a:t>
            </a:r>
            <a:endParaRPr sz="2500"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242300" y="1520620"/>
            <a:ext cx="600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Распределяйте лиды по сотрудникам: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персональные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общие</a:t>
            </a:r>
            <a:br>
              <a:rPr lang="ru"/>
            </a:br>
            <a:endParaRPr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Контролируйте обработку лидов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составьте регламент обработки лидов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контролируйте ежедневную работу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не оставляйте безымянные лиды</a:t>
            </a:r>
            <a:br>
              <a:rPr lang="ru"/>
            </a:br>
            <a:endParaRPr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Группируйте лиды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некачественный лид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качественный лид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35" name="Google Shape;135;p25"/>
          <p:cNvCxnSpPr/>
          <p:nvPr/>
        </p:nvCxnSpPr>
        <p:spPr>
          <a:xfrm>
            <a:off x="0" y="1115276"/>
            <a:ext cx="3838500" cy="0"/>
          </a:xfrm>
          <a:prstGeom prst="straightConnector1">
            <a:avLst/>
          </a:prstGeom>
          <a:noFill/>
          <a:ln cap="flat" cmpd="sng" w="19050">
            <a:solidFill>
              <a:srgbClr val="4AACE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6" name="Google Shape;13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8838" y="1443425"/>
            <a:ext cx="2674051" cy="31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47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Проверка лидов </a:t>
            </a:r>
            <a:r>
              <a:rPr lang="ru" sz="2500"/>
              <a:t>сотрудника</a:t>
            </a:r>
            <a:r>
              <a:rPr lang="ru" sz="2500"/>
              <a:t> по фильтру</a:t>
            </a:r>
            <a:endParaRPr sz="2500"/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988" y="1125750"/>
            <a:ext cx="8464034" cy="378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311700" y="416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Список лидов</a:t>
            </a:r>
            <a:endParaRPr sz="2500"/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663" y="1104900"/>
            <a:ext cx="8546676" cy="318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11700" y="47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Интерфейс карточки лида</a:t>
            </a:r>
            <a:endParaRPr sz="2500"/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0350" y="1083600"/>
            <a:ext cx="6320924" cy="383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47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Разделение лидов на качественные и некачественные</a:t>
            </a:r>
            <a:endParaRPr sz="2500"/>
          </a:p>
        </p:txBody>
      </p:sp>
      <p:pic>
        <p:nvPicPr>
          <p:cNvPr id="160" name="Google Shape;1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2163" y="1187725"/>
            <a:ext cx="6298535" cy="37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Настраиваем продажи. Сделки</a:t>
            </a:r>
            <a:endParaRPr sz="2500"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242300" y="1520620"/>
            <a:ext cx="600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Создайте регламент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Определите этапы работы по сделке и задайте соответствующие статусы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Проверяйте работу менеджеров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Внедряйте отчеты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Собирайте отзывы по проделанной работе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Добавьте план продаж</a:t>
            </a:r>
            <a:endParaRPr sz="2400"/>
          </a:p>
          <a:p>
            <a:pPr indent="0" lvl="0" marL="0" rtl="0" algn="l">
              <a:spcBef>
                <a:spcPts val="4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67" name="Google Shape;167;p30"/>
          <p:cNvCxnSpPr/>
          <p:nvPr/>
        </p:nvCxnSpPr>
        <p:spPr>
          <a:xfrm>
            <a:off x="0" y="1115276"/>
            <a:ext cx="3838500" cy="0"/>
          </a:xfrm>
          <a:prstGeom prst="straightConnector1">
            <a:avLst/>
          </a:prstGeom>
          <a:noFill/>
          <a:ln cap="flat" cmpd="sng" w="19050">
            <a:solidFill>
              <a:srgbClr val="4AACE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8" name="Google Shape;16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8273" y="1721325"/>
            <a:ext cx="2168524" cy="216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11700" y="416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Интерфейс сделки</a:t>
            </a:r>
            <a:endParaRPr sz="2500"/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425" y="1106952"/>
            <a:ext cx="8433151" cy="371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Проблемы 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68150" y="1652925"/>
            <a:ext cx="8807700" cy="27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ru" sz="2400"/>
              <a:t>Отсутствие общей клиентской базы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ru" sz="2400"/>
              <a:t>Необходимость переключения между источниками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ru" sz="2400"/>
              <a:t>Отсутствие</a:t>
            </a:r>
            <a:r>
              <a:rPr lang="ru" sz="2400"/>
              <a:t> контроля обработки лидов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ru" sz="2400"/>
              <a:t>Сложность определения качества контактов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ru" sz="2400"/>
              <a:t>Такой хаос попросту невозможно автоматизировать!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cxnSp>
        <p:nvCxnSpPr>
          <p:cNvPr id="63" name="Google Shape;63;p14"/>
          <p:cNvCxnSpPr/>
          <p:nvPr/>
        </p:nvCxnSpPr>
        <p:spPr>
          <a:xfrm>
            <a:off x="0" y="1115276"/>
            <a:ext cx="6800400" cy="0"/>
          </a:xfrm>
          <a:prstGeom prst="straightConnector1">
            <a:avLst/>
          </a:prstGeom>
          <a:noFill/>
          <a:ln cap="flat" cmpd="sng" w="19050">
            <a:solidFill>
              <a:srgbClr val="4AACE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311700" y="416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Этапы работ по </a:t>
            </a:r>
            <a:r>
              <a:rPr lang="ru" sz="2500"/>
              <a:t>сделке</a:t>
            </a:r>
            <a:endParaRPr sz="2500"/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3350" y="1081850"/>
            <a:ext cx="6824270" cy="38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311700" y="416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План</a:t>
            </a:r>
            <a:r>
              <a:rPr lang="ru" sz="2500"/>
              <a:t> продаж по сотруднику и отделу</a:t>
            </a:r>
            <a:endParaRPr sz="2500"/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2963" y="1043100"/>
            <a:ext cx="6516068" cy="38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lt1"/>
                </a:solidFill>
              </a:rPr>
              <a:t>Организуем п</a:t>
            </a:r>
            <a:r>
              <a:rPr lang="ru" sz="2500">
                <a:solidFill>
                  <a:schemeClr val="lt1"/>
                </a:solidFill>
              </a:rPr>
              <a:t>ов</a:t>
            </a:r>
            <a:r>
              <a:rPr lang="ru" sz="2500"/>
              <a:t>торные продажи</a:t>
            </a:r>
            <a:endParaRPr sz="2500"/>
          </a:p>
        </p:txBody>
      </p:sp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311700" y="1308950"/>
            <a:ext cx="558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" sz="2200"/>
              <a:t>Делайте работу качественно</a:t>
            </a:r>
            <a:br>
              <a:rPr lang="ru" sz="2200"/>
            </a:b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" sz="2200"/>
              <a:t>Создайте новое направление для сделок со статусом «Допродажа»</a:t>
            </a:r>
            <a:br>
              <a:rPr lang="ru" sz="2200"/>
            </a:b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" sz="2200"/>
              <a:t>Используйте статус-помощник в Битрикс24 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cxnSp>
        <p:nvCxnSpPr>
          <p:cNvPr id="193" name="Google Shape;193;p34"/>
          <p:cNvCxnSpPr/>
          <p:nvPr/>
        </p:nvCxnSpPr>
        <p:spPr>
          <a:xfrm>
            <a:off x="0" y="1115276"/>
            <a:ext cx="6241200" cy="0"/>
          </a:xfrm>
          <a:prstGeom prst="straightConnector1">
            <a:avLst/>
          </a:prstGeom>
          <a:noFill/>
          <a:ln cap="flat" cmpd="sng" w="19050">
            <a:solidFill>
              <a:srgbClr val="4AACE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4" name="Google Shape;19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2149" y="1684375"/>
            <a:ext cx="2089325" cy="2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311700" y="416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Статус «Повторный лид»</a:t>
            </a:r>
            <a:endParaRPr sz="2500"/>
          </a:p>
        </p:txBody>
      </p:sp>
      <p:cxnSp>
        <p:nvCxnSpPr>
          <p:cNvPr id="200" name="Google Shape;200;p35"/>
          <p:cNvCxnSpPr/>
          <p:nvPr/>
        </p:nvCxnSpPr>
        <p:spPr>
          <a:xfrm>
            <a:off x="0" y="1115276"/>
            <a:ext cx="8016900" cy="0"/>
          </a:xfrm>
          <a:prstGeom prst="straightConnector1">
            <a:avLst/>
          </a:prstGeom>
          <a:noFill/>
          <a:ln cap="flat" cmpd="sng" w="19050">
            <a:solidFill>
              <a:srgbClr val="4AACE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1" name="Google Shape;20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825" y="1299975"/>
            <a:ext cx="7423076" cy="37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Автоматизируем продажи </a:t>
            </a:r>
            <a:endParaRPr sz="2500"/>
          </a:p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311700" y="1017725"/>
            <a:ext cx="5136900" cy="3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Создайте почтовые шаблоны</a:t>
            </a:r>
            <a:br>
              <a:rPr lang="ru" sz="2400"/>
            </a:b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Роботы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ru" sz="2400"/>
              <a:t>автоматические продажи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ru" sz="2400"/>
              <a:t>ответы клиентам</a:t>
            </a:r>
            <a:endParaRPr sz="24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Разбейте сделки по направлениям</a:t>
            </a:r>
            <a:endParaRPr sz="2400"/>
          </a:p>
        </p:txBody>
      </p:sp>
      <p:cxnSp>
        <p:nvCxnSpPr>
          <p:cNvPr id="208" name="Google Shape;208;p36"/>
          <p:cNvCxnSpPr/>
          <p:nvPr/>
        </p:nvCxnSpPr>
        <p:spPr>
          <a:xfrm>
            <a:off x="0" y="1115276"/>
            <a:ext cx="4239000" cy="0"/>
          </a:xfrm>
          <a:prstGeom prst="straightConnector1">
            <a:avLst/>
          </a:prstGeom>
          <a:noFill/>
          <a:ln cap="flat" cmpd="sng" w="19050">
            <a:solidFill>
              <a:srgbClr val="4AACE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9" name="Google Shape;20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1873" y="1372572"/>
            <a:ext cx="2854800" cy="25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Пример почтового шаблона</a:t>
            </a:r>
            <a:endParaRPr sz="2500"/>
          </a:p>
        </p:txBody>
      </p:sp>
      <p:cxnSp>
        <p:nvCxnSpPr>
          <p:cNvPr id="215" name="Google Shape;215;p37"/>
          <p:cNvCxnSpPr/>
          <p:nvPr/>
        </p:nvCxnSpPr>
        <p:spPr>
          <a:xfrm>
            <a:off x="0" y="1115276"/>
            <a:ext cx="8430300" cy="0"/>
          </a:xfrm>
          <a:prstGeom prst="straightConnector1">
            <a:avLst/>
          </a:prstGeom>
          <a:noFill/>
          <a:ln cap="flat" cmpd="sng" w="19050">
            <a:solidFill>
              <a:srgbClr val="4AACE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6" name="Google Shape;21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0725" y="1212825"/>
            <a:ext cx="578837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Роботы для клиентов и менеджеров</a:t>
            </a:r>
            <a:endParaRPr sz="2500"/>
          </a:p>
        </p:txBody>
      </p:sp>
      <p:cxnSp>
        <p:nvCxnSpPr>
          <p:cNvPr id="222" name="Google Shape;222;p38"/>
          <p:cNvCxnSpPr/>
          <p:nvPr/>
        </p:nvCxnSpPr>
        <p:spPr>
          <a:xfrm>
            <a:off x="0" y="1115276"/>
            <a:ext cx="8430300" cy="0"/>
          </a:xfrm>
          <a:prstGeom prst="straightConnector1">
            <a:avLst/>
          </a:prstGeom>
          <a:noFill/>
          <a:ln cap="flat" cmpd="sng" w="19050">
            <a:solidFill>
              <a:srgbClr val="4AACE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3" name="Google Shape;22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9250" y="1254675"/>
            <a:ext cx="621060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title"/>
          </p:nvPr>
        </p:nvSpPr>
        <p:spPr>
          <a:xfrm>
            <a:off x="311700" y="323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Направления сделок</a:t>
            </a:r>
            <a:endParaRPr sz="2500"/>
          </a:p>
        </p:txBody>
      </p:sp>
      <p:pic>
        <p:nvPicPr>
          <p:cNvPr id="229" name="Google Shape;22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275" y="988875"/>
            <a:ext cx="7049099" cy="384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Работа с проваленными лидами и сделками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235" name="Google Shape;235;p40"/>
          <p:cNvSpPr txBox="1"/>
          <p:nvPr>
            <p:ph idx="1" type="body"/>
          </p:nvPr>
        </p:nvSpPr>
        <p:spPr>
          <a:xfrm>
            <a:off x="332975" y="16043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«Подогрев» рассылками, акциями, спецпредложениями </a:t>
            </a:r>
            <a:br>
              <a:rPr lang="ru" sz="2400"/>
            </a:b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Прозвон базы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cxnSp>
        <p:nvCxnSpPr>
          <p:cNvPr id="236" name="Google Shape;236;p40"/>
          <p:cNvCxnSpPr/>
          <p:nvPr/>
        </p:nvCxnSpPr>
        <p:spPr>
          <a:xfrm>
            <a:off x="0" y="1115276"/>
            <a:ext cx="7615200" cy="0"/>
          </a:xfrm>
          <a:prstGeom prst="straightConnector1">
            <a:avLst/>
          </a:prstGeom>
          <a:noFill/>
          <a:ln cap="flat" cmpd="sng" w="19050">
            <a:solidFill>
              <a:srgbClr val="4AACE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7" name="Google Shape;23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6150" y="1715525"/>
            <a:ext cx="2561574" cy="23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Проваленная сделка</a:t>
            </a:r>
            <a:endParaRPr sz="2500"/>
          </a:p>
        </p:txBody>
      </p:sp>
      <p:pic>
        <p:nvPicPr>
          <p:cNvPr id="243" name="Google Shape;24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313" y="1096625"/>
            <a:ext cx="8311981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Цели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131375" y="1536750"/>
            <a:ext cx="8700900" cy="27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ru" sz="2400"/>
              <a:t>Формирование полной клиентской базы из всех источников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ru" sz="2400"/>
              <a:t>Все коммуникации в едином рабочем окне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ru" sz="2400"/>
              <a:t>Контроль обработки лидов и сделок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ru" sz="2400"/>
              <a:t>Повторные продажи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ru" sz="2400"/>
              <a:t>Автоматизация отдела продаж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ru" sz="2400"/>
              <a:t>Возврат клиентов, работа над лояльностью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cxnSp>
        <p:nvCxnSpPr>
          <p:cNvPr id="70" name="Google Shape;70;p15"/>
          <p:cNvCxnSpPr/>
          <p:nvPr/>
        </p:nvCxnSpPr>
        <p:spPr>
          <a:xfrm>
            <a:off x="0" y="1115276"/>
            <a:ext cx="6800400" cy="0"/>
          </a:xfrm>
          <a:prstGeom prst="straightConnector1">
            <a:avLst/>
          </a:prstGeom>
          <a:noFill/>
          <a:ln cap="flat" cmpd="sng" w="19050">
            <a:solidFill>
              <a:srgbClr val="4AACE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>
            <p:ph idx="1" type="body"/>
          </p:nvPr>
        </p:nvSpPr>
        <p:spPr>
          <a:xfrm>
            <a:off x="345300" y="3819025"/>
            <a:ext cx="8453400" cy="10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Важно отслеживать количество лидов, контактов и сделок на всех этапах воронки продаж!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9" name="Google Shape;249;p42"/>
          <p:cNvSpPr txBox="1"/>
          <p:nvPr>
            <p:ph idx="1" type="body"/>
          </p:nvPr>
        </p:nvSpPr>
        <p:spPr>
          <a:xfrm>
            <a:off x="388575" y="683700"/>
            <a:ext cx="4074300" cy="10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</a:t>
            </a:r>
            <a:r>
              <a:rPr lang="ru" sz="2400"/>
              <a:t>оронка продаж с CRM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50" name="Google Shape;250;p42"/>
          <p:cNvSpPr txBox="1"/>
          <p:nvPr>
            <p:ph idx="1" type="body"/>
          </p:nvPr>
        </p:nvSpPr>
        <p:spPr>
          <a:xfrm>
            <a:off x="4724400" y="683700"/>
            <a:ext cx="4074300" cy="10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Воронка продаж без CRM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51" name="Google Shape;251;p42"/>
          <p:cNvPicPr preferRelativeResize="0"/>
          <p:nvPr/>
        </p:nvPicPr>
        <p:blipFill rotWithShape="1">
          <a:blip r:embed="rId4">
            <a:alphaModFix/>
          </a:blip>
          <a:srcRect b="0" l="69" r="69" t="0"/>
          <a:stretch/>
        </p:blipFill>
        <p:spPr>
          <a:xfrm>
            <a:off x="879920" y="1657800"/>
            <a:ext cx="3055364" cy="17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2"/>
          <p:cNvPicPr preferRelativeResize="0"/>
          <p:nvPr/>
        </p:nvPicPr>
        <p:blipFill rotWithShape="1">
          <a:blip r:embed="rId5">
            <a:alphaModFix/>
          </a:blip>
          <a:srcRect b="0" l="69" r="69" t="0"/>
          <a:stretch/>
        </p:blipFill>
        <p:spPr>
          <a:xfrm>
            <a:off x="5171874" y="1907575"/>
            <a:ext cx="3003001" cy="15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/>
          <p:nvPr>
            <p:ph type="ctrTitle"/>
          </p:nvPr>
        </p:nvSpPr>
        <p:spPr>
          <a:xfrm>
            <a:off x="402100" y="337333"/>
            <a:ext cx="6526200" cy="135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FFFFFF"/>
                </a:solidFill>
              </a:rPr>
              <a:t> </a:t>
            </a:r>
            <a:br>
              <a:rPr lang="ru" sz="2800">
                <a:solidFill>
                  <a:srgbClr val="FFFFFF"/>
                </a:solidFill>
              </a:rPr>
            </a:br>
            <a:r>
              <a:rPr lang="ru" sz="2800">
                <a:solidFill>
                  <a:srgbClr val="FFFFFF"/>
                </a:solidFill>
              </a:rPr>
              <a:t>Хотите узнать больше?  </a:t>
            </a:r>
            <a:br>
              <a:rPr lang="ru" sz="2800">
                <a:solidFill>
                  <a:srgbClr val="FFFFFF"/>
                </a:solidFill>
              </a:rPr>
            </a:br>
            <a:r>
              <a:rPr lang="ru" sz="2800">
                <a:solidFill>
                  <a:srgbClr val="FFFFFF"/>
                </a:solidFill>
              </a:rPr>
              <a:t>Добро пожаловать 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FFFFFF"/>
                </a:solidFill>
              </a:rPr>
              <a:t>в наш блог на </a:t>
            </a:r>
            <a:r>
              <a:rPr lang="ru" sz="2800" u="sng">
                <a:solidFill>
                  <a:srgbClr val="FFFFFF"/>
                </a:solidFill>
              </a:rPr>
              <a:t>aspro.ru</a:t>
            </a:r>
            <a:endParaRPr sz="2800" u="sng">
              <a:solidFill>
                <a:srgbClr val="FFFFFF"/>
              </a:solidFill>
            </a:endParaRPr>
          </a:p>
        </p:txBody>
      </p:sp>
      <p:sp>
        <p:nvSpPr>
          <p:cNvPr id="258" name="Google Shape;258;p43"/>
          <p:cNvSpPr txBox="1"/>
          <p:nvPr>
            <p:ph idx="1" type="subTitle"/>
          </p:nvPr>
        </p:nvSpPr>
        <p:spPr>
          <a:xfrm>
            <a:off x="406425" y="2112400"/>
            <a:ext cx="4655700" cy="24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Пишем о полезных фишках для владельцев интернет-магазинов, облегчаем вход на рынок </a:t>
            </a:r>
            <a:br>
              <a:rPr lang="ru" sz="1600">
                <a:solidFill>
                  <a:srgbClr val="FFFFFF"/>
                </a:solidFill>
              </a:rPr>
            </a:br>
            <a:r>
              <a:rPr lang="ru" sz="1600">
                <a:solidFill>
                  <a:srgbClr val="FFFFFF"/>
                </a:solidFill>
              </a:rPr>
              <a:t>и помогаем обходить подводные камни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        vk.com/aspro74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        facebook.com/aspro74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        instagram.com/aspro_ru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   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259" name="Google Shape;25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728" y="3190732"/>
            <a:ext cx="316825" cy="316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728" y="3599789"/>
            <a:ext cx="316825" cy="316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7728" y="4008872"/>
            <a:ext cx="316825" cy="3168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43"/>
          <p:cNvCxnSpPr/>
          <p:nvPr/>
        </p:nvCxnSpPr>
        <p:spPr>
          <a:xfrm>
            <a:off x="6775" y="1883476"/>
            <a:ext cx="5265600" cy="0"/>
          </a:xfrm>
          <a:prstGeom prst="straightConnector1">
            <a:avLst/>
          </a:prstGeom>
          <a:noFill/>
          <a:ln cap="flat" cmpd="sng" w="19050">
            <a:solidFill>
              <a:srgbClr val="4AACE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/>
          <p:nvPr>
            <p:ph idx="1" type="body"/>
          </p:nvPr>
        </p:nvSpPr>
        <p:spPr>
          <a:xfrm>
            <a:off x="411200" y="474375"/>
            <a:ext cx="50637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/>
              <a:t>Спасибо за внимание!</a:t>
            </a:r>
            <a:endParaRPr sz="3200"/>
          </a:p>
        </p:txBody>
      </p:sp>
      <p:pic>
        <p:nvPicPr>
          <p:cNvPr id="268" name="Google Shape;26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050" y="2469050"/>
            <a:ext cx="2259175" cy="2253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44"/>
          <p:cNvCxnSpPr/>
          <p:nvPr/>
        </p:nvCxnSpPr>
        <p:spPr>
          <a:xfrm>
            <a:off x="6775" y="1373776"/>
            <a:ext cx="4722600" cy="0"/>
          </a:xfrm>
          <a:prstGeom prst="straightConnector1">
            <a:avLst/>
          </a:prstGeom>
          <a:noFill/>
          <a:ln cap="flat" cmpd="sng" w="19050">
            <a:solidFill>
              <a:srgbClr val="4AACE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44"/>
          <p:cNvSpPr txBox="1"/>
          <p:nvPr>
            <p:ph idx="1" type="body"/>
          </p:nvPr>
        </p:nvSpPr>
        <p:spPr>
          <a:xfrm>
            <a:off x="435383" y="1684500"/>
            <a:ext cx="3902700" cy="10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Ваши вопросы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Источники лидов: ловим в каждом озере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666148"/>
            <a:ext cx="6794100" cy="27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ru" sz="2800"/>
              <a:t>Телефония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ru" sz="2800"/>
              <a:t>Электронная почта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ru" sz="2800"/>
              <a:t>E-mail рассылки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ru" sz="2800"/>
              <a:t>Формы обратной </a:t>
            </a:r>
            <a:br>
              <a:rPr lang="ru" sz="2800"/>
            </a:br>
            <a:r>
              <a:rPr lang="ru" sz="2800"/>
              <a:t>связи на сайте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ru" sz="2800"/>
              <a:t>Открытые линии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cxnSp>
        <p:nvCxnSpPr>
          <p:cNvPr id="77" name="Google Shape;77;p16"/>
          <p:cNvCxnSpPr/>
          <p:nvPr/>
        </p:nvCxnSpPr>
        <p:spPr>
          <a:xfrm>
            <a:off x="0" y="1115276"/>
            <a:ext cx="6800400" cy="0"/>
          </a:xfrm>
          <a:prstGeom prst="straightConnector1">
            <a:avLst/>
          </a:prstGeom>
          <a:noFill/>
          <a:ln cap="flat" cmpd="sng" w="19050">
            <a:solidFill>
              <a:srgbClr val="4AACE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6285" y="1730850"/>
            <a:ext cx="2778450" cy="27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EF2F5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525" y="333825"/>
            <a:ext cx="6666949" cy="45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Интеграция с </a:t>
            </a:r>
            <a:r>
              <a:rPr lang="ru" sz="2500"/>
              <a:t>инструментами</a:t>
            </a:r>
            <a:r>
              <a:rPr lang="ru" sz="2500"/>
              <a:t> и сервисами</a:t>
            </a:r>
            <a:endParaRPr sz="2500"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295400" y="1484239"/>
            <a:ext cx="609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Телефония и коллтрекинг</a:t>
            </a:r>
            <a:br>
              <a:rPr lang="ru" sz="2400"/>
            </a:b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Подключение корпоративной почты</a:t>
            </a:r>
            <a:br>
              <a:rPr lang="ru" sz="2400"/>
            </a:b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Email-рассылки</a:t>
            </a:r>
            <a:br>
              <a:rPr lang="ru" sz="2400"/>
            </a:br>
            <a:r>
              <a:rPr lang="ru" sz="2400"/>
              <a:t> 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Яндекс. Диалоги</a:t>
            </a:r>
            <a:br>
              <a:rPr lang="ru" sz="2400"/>
            </a:b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2400"/>
          </a:p>
        </p:txBody>
      </p:sp>
      <p:cxnSp>
        <p:nvCxnSpPr>
          <p:cNvPr id="90" name="Google Shape;90;p18"/>
          <p:cNvCxnSpPr/>
          <p:nvPr/>
        </p:nvCxnSpPr>
        <p:spPr>
          <a:xfrm>
            <a:off x="0" y="1115276"/>
            <a:ext cx="7062900" cy="0"/>
          </a:xfrm>
          <a:prstGeom prst="straightConnector1">
            <a:avLst/>
          </a:prstGeom>
          <a:noFill/>
          <a:ln cap="flat" cmpd="sng" w="19050">
            <a:solidFill>
              <a:srgbClr val="4AACE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6612" y="1537769"/>
            <a:ext cx="2093425" cy="274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7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Телефония</a:t>
            </a:r>
            <a:endParaRPr sz="25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800" y="1136025"/>
            <a:ext cx="7169906" cy="37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00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Подключение общей корпоративной почты</a:t>
            </a:r>
            <a:endParaRPr sz="2500"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4050" y="1112800"/>
            <a:ext cx="5821310" cy="38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00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Подключение личной корпоративной почты</a:t>
            </a:r>
            <a:endParaRPr sz="2500"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975" y="1050825"/>
            <a:ext cx="6314025" cy="390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