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E2D8D87-B04B-4A86-BD21-ECB986B72F6C}">
  <a:tblStyle styleId="{FE2D8D87-B04B-4A86-BD21-ECB986B72F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241792e7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241792e7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2417db6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2417db6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202b8751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202b8751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35486a7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35486a7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235486a7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235486a7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241792e7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241792e7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202b8751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202b8751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241792e7c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241792e7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202b8751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202b8751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235486a7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235486a7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jpg"/><Relationship Id="rId4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7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jp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jp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g"/><Relationship Id="rId4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82350" y="1539950"/>
            <a:ext cx="6975900" cy="9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FFFF"/>
                </a:solidFill>
              </a:rPr>
              <a:t>Сайт или CRM: </a:t>
            </a:r>
            <a:endParaRPr sz="3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FFFF"/>
                </a:solidFill>
              </a:rPr>
              <a:t>что заложить в фундамент вашего бизнеса?</a:t>
            </a:r>
            <a:endParaRPr sz="3600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82350" y="30938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rgbClr val="FFFFFF"/>
                </a:solidFill>
              </a:rPr>
              <a:t>Дмитрий Юзепчук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" sz="1400">
                <a:solidFill>
                  <a:srgbClr val="FFFFFF"/>
                </a:solidFill>
              </a:rPr>
            </a:br>
            <a:r>
              <a:rPr lang="ru" sz="1400">
                <a:solidFill>
                  <a:srgbClr val="FFFFFF"/>
                </a:solidFill>
              </a:rPr>
              <a:t>Исполнительный директор 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</a:rPr>
              <a:t>Компания Аспро</a:t>
            </a:r>
            <a:endParaRPr sz="1400">
              <a:solidFill>
                <a:srgbClr val="FFFFFF"/>
              </a:solidFill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775" y="2887630"/>
            <a:ext cx="4689600" cy="0"/>
          </a:xfrm>
          <a:prstGeom prst="straightConnector1">
            <a:avLst/>
          </a:prstGeom>
          <a:noFill/>
          <a:ln cap="flat" cmpd="sng" w="19050">
            <a:solidFill>
              <a:srgbClr val="4AACE5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65650" y="639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Сайт или CRM? </a:t>
            </a:r>
            <a:r>
              <a:rPr lang="ru" sz="3000">
                <a:solidFill>
                  <a:srgbClr val="4AACE5"/>
                </a:solidFill>
              </a:rPr>
              <a:t>Вместе!</a:t>
            </a:r>
            <a:endParaRPr sz="3000">
              <a:solidFill>
                <a:srgbClr val="4AACE5"/>
              </a:solidFill>
            </a:endParaRPr>
          </a:p>
        </p:txBody>
      </p:sp>
      <p:sp>
        <p:nvSpPr>
          <p:cNvPr id="114" name="Google Shape;114;p22"/>
          <p:cNvSpPr txBox="1"/>
          <p:nvPr>
            <p:ph type="title"/>
          </p:nvPr>
        </p:nvSpPr>
        <p:spPr>
          <a:xfrm>
            <a:off x="365650" y="178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ru" sz="2400">
                <a:solidFill>
                  <a:srgbClr val="FFFFFF"/>
                </a:solidFill>
              </a:rPr>
              <a:t>Сайт помогает получать лиды</a:t>
            </a:r>
            <a:endParaRPr sz="2400">
              <a:solidFill>
                <a:srgbClr val="FFFFFF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ru" sz="2400">
                <a:solidFill>
                  <a:srgbClr val="FFFFFF"/>
                </a:solidFill>
              </a:rPr>
              <a:t>CRM-система позволяет </a:t>
            </a:r>
            <a:endParaRPr sz="2400">
              <a:solidFill>
                <a:srgbClr val="FFFFFF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выстроить взаимоотношения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с клиентами</a:t>
            </a:r>
            <a:endParaRPr sz="2400">
              <a:solidFill>
                <a:srgbClr val="FFFFFF"/>
              </a:solidFill>
            </a:endParaRPr>
          </a:p>
        </p:txBody>
      </p:sp>
      <p:cxnSp>
        <p:nvCxnSpPr>
          <p:cNvPr id="115" name="Google Shape;115;p22"/>
          <p:cNvCxnSpPr/>
          <p:nvPr/>
        </p:nvCxnSpPr>
        <p:spPr>
          <a:xfrm>
            <a:off x="0" y="1365780"/>
            <a:ext cx="4689600" cy="0"/>
          </a:xfrm>
          <a:prstGeom prst="straightConnector1">
            <a:avLst/>
          </a:prstGeom>
          <a:noFill/>
          <a:ln cap="flat" cmpd="sng" w="19050">
            <a:solidFill>
              <a:srgbClr val="4AACE5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6" name="Google Shape;11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3400" y="1741750"/>
            <a:ext cx="2259175" cy="225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416150" y="264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Хотите узнать больше?  </a:t>
            </a:r>
            <a:br>
              <a:rPr lang="ru">
                <a:solidFill>
                  <a:schemeClr val="lt1"/>
                </a:solidFill>
              </a:rPr>
            </a:br>
            <a:r>
              <a:rPr lang="ru">
                <a:solidFill>
                  <a:schemeClr val="lt1"/>
                </a:solidFill>
              </a:rPr>
              <a:t>Добро пожаловать в наш блог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lt1"/>
                </a:solidFill>
              </a:rPr>
              <a:t>на </a:t>
            </a:r>
            <a:r>
              <a:rPr lang="ru" u="sng">
                <a:solidFill>
                  <a:srgbClr val="4AACE5"/>
                </a:solidFill>
              </a:rPr>
              <a:t>aspro.ru</a:t>
            </a:r>
            <a:endParaRPr sz="3000">
              <a:solidFill>
                <a:srgbClr val="4AACE5"/>
              </a:solidFill>
            </a:endParaRPr>
          </a:p>
        </p:txBody>
      </p:sp>
      <p:sp>
        <p:nvSpPr>
          <p:cNvPr id="122" name="Google Shape;122;p23"/>
          <p:cNvSpPr txBox="1"/>
          <p:nvPr>
            <p:ph type="title"/>
          </p:nvPr>
        </p:nvSpPr>
        <p:spPr>
          <a:xfrm>
            <a:off x="365650" y="178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</a:rPr>
              <a:t>Пишем о полезных фишках для владельцев </a:t>
            </a:r>
            <a:endParaRPr sz="1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lt1"/>
                </a:solidFill>
              </a:rPr>
              <a:t>интернет-магазинов, облегчаем вход на рынок </a:t>
            </a:r>
            <a:br>
              <a:rPr lang="ru" sz="1600">
                <a:solidFill>
                  <a:schemeClr val="lt1"/>
                </a:solidFill>
              </a:rPr>
            </a:br>
            <a:r>
              <a:rPr lang="ru" sz="1600">
                <a:solidFill>
                  <a:schemeClr val="lt1"/>
                </a:solidFill>
              </a:rPr>
              <a:t>и помогаем обходить подводные камни</a:t>
            </a:r>
            <a:endParaRPr sz="1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" sz="1800">
                <a:solidFill>
                  <a:schemeClr val="lt1"/>
                </a:solidFill>
              </a:rPr>
              <a:t>        vk.com/aspro74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" sz="1800">
                <a:solidFill>
                  <a:schemeClr val="lt1"/>
                </a:solidFill>
              </a:rPr>
              <a:t>        facebook.com/aspro74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" sz="1800">
                <a:solidFill>
                  <a:schemeClr val="lt1"/>
                </a:solidFill>
              </a:rPr>
              <a:t>        instagram.com/aspro_ru</a:t>
            </a:r>
            <a:endParaRPr sz="2400">
              <a:solidFill>
                <a:srgbClr val="FFFFFF"/>
              </a:solidFill>
            </a:endParaRPr>
          </a:p>
        </p:txBody>
      </p:sp>
      <p:cxnSp>
        <p:nvCxnSpPr>
          <p:cNvPr id="123" name="Google Shape;123;p23"/>
          <p:cNvCxnSpPr/>
          <p:nvPr/>
        </p:nvCxnSpPr>
        <p:spPr>
          <a:xfrm>
            <a:off x="0" y="1787705"/>
            <a:ext cx="4689600" cy="0"/>
          </a:xfrm>
          <a:prstGeom prst="straightConnector1">
            <a:avLst/>
          </a:prstGeom>
          <a:noFill/>
          <a:ln cap="flat" cmpd="sng" w="19050">
            <a:solidFill>
              <a:srgbClr val="4AACE5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4" name="Google Shape;124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503" y="2858907"/>
            <a:ext cx="316825" cy="316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0503" y="3260214"/>
            <a:ext cx="316825" cy="316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80503" y="3674222"/>
            <a:ext cx="316825" cy="316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222875" y="1350025"/>
            <a:ext cx="2443450" cy="244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47775" y="1445675"/>
            <a:ext cx="8520600" cy="118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FFFFFF"/>
                </a:solidFill>
              </a:rPr>
              <a:t>Б</a:t>
            </a:r>
            <a:r>
              <a:rPr lang="ru" sz="3000">
                <a:solidFill>
                  <a:srgbClr val="FFFFFF"/>
                </a:solidFill>
              </a:rPr>
              <a:t>изнес и клиенты</a:t>
            </a:r>
            <a:endParaRPr sz="30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FFFFFF"/>
                </a:solidFill>
              </a:rPr>
              <a:t>переместились в Интернет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6475" y="1445687"/>
            <a:ext cx="2175651" cy="225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190725" y="1469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Любая</a:t>
            </a:r>
            <a:r>
              <a:rPr lang="ru" sz="3000">
                <a:solidFill>
                  <a:schemeClr val="dk2"/>
                </a:solidFill>
              </a:rPr>
              <a:t> </a:t>
            </a:r>
            <a:r>
              <a:rPr lang="ru" sz="3000">
                <a:solidFill>
                  <a:srgbClr val="FFFFFF"/>
                </a:solidFill>
              </a:rPr>
              <a:t>проблема</a:t>
            </a:r>
            <a:r>
              <a:rPr lang="ru" sz="3000">
                <a:solidFill>
                  <a:schemeClr val="dk2"/>
                </a:solidFill>
              </a:rPr>
              <a:t> </a:t>
            </a:r>
            <a:r>
              <a:rPr lang="ru" sz="3000">
                <a:solidFill>
                  <a:srgbClr val="FFFFFF"/>
                </a:solidFill>
              </a:rPr>
              <a:t>в коммуникации </a:t>
            </a:r>
            <a:endParaRPr sz="30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может переключить </a:t>
            </a:r>
            <a:r>
              <a:rPr lang="ru" sz="3000">
                <a:solidFill>
                  <a:srgbClr val="4AACE5"/>
                </a:solidFill>
              </a:rPr>
              <a:t>клиента </a:t>
            </a:r>
            <a:endParaRPr sz="3000">
              <a:solidFill>
                <a:srgbClr val="4AACE5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AACE5"/>
                </a:solidFill>
              </a:rPr>
              <a:t>на конкурента!</a:t>
            </a:r>
            <a:endParaRPr sz="3000">
              <a:solidFill>
                <a:srgbClr val="4AACE5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76873" y="1504425"/>
            <a:ext cx="2168524" cy="2168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65650" y="639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Хороший сайт сегодня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365650" y="1787700"/>
            <a:ext cx="8520600" cy="26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ru" sz="2400">
                <a:solidFill>
                  <a:schemeClr val="lt1"/>
                </a:solidFill>
              </a:rPr>
              <a:t>Качественный контент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ru" sz="2400">
                <a:solidFill>
                  <a:srgbClr val="FFFFFF"/>
                </a:solidFill>
              </a:rPr>
              <a:t>Уникальное торговое предложение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ru" sz="2400">
                <a:solidFill>
                  <a:srgbClr val="FFFFFF"/>
                </a:solidFill>
              </a:rPr>
              <a:t>Ссылки на социальных сети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ru" sz="2400">
                <a:solidFill>
                  <a:srgbClr val="FFFFFF"/>
                </a:solidFill>
              </a:rPr>
              <a:t>Высокая скорость загрузки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ru" sz="2400">
                <a:solidFill>
                  <a:srgbClr val="FFFFFF"/>
                </a:solidFill>
              </a:rPr>
              <a:t>Конкурентные цены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ru" sz="2400">
                <a:solidFill>
                  <a:srgbClr val="FFFFFF"/>
                </a:solidFill>
              </a:rPr>
              <a:t>Контакты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75" name="Google Shape;75;p16"/>
          <p:cNvSpPr txBox="1"/>
          <p:nvPr>
            <p:ph type="title"/>
          </p:nvPr>
        </p:nvSpPr>
        <p:spPr>
          <a:xfrm>
            <a:off x="6579075" y="2571750"/>
            <a:ext cx="1983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Этого мало!</a:t>
            </a:r>
            <a:endParaRPr sz="2400">
              <a:solidFill>
                <a:srgbClr val="FFFFFF"/>
              </a:solidFill>
            </a:endParaRPr>
          </a:p>
        </p:txBody>
      </p:sp>
      <p:cxnSp>
        <p:nvCxnSpPr>
          <p:cNvPr id="76" name="Google Shape;76;p16"/>
          <p:cNvCxnSpPr/>
          <p:nvPr/>
        </p:nvCxnSpPr>
        <p:spPr>
          <a:xfrm>
            <a:off x="0" y="1365780"/>
            <a:ext cx="4689600" cy="0"/>
          </a:xfrm>
          <a:prstGeom prst="straightConnector1">
            <a:avLst/>
          </a:prstGeom>
          <a:noFill/>
          <a:ln cap="flat" cmpd="sng" w="19050">
            <a:solidFill>
              <a:srgbClr val="4AACE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16"/>
          <p:cNvSpPr/>
          <p:nvPr/>
        </p:nvSpPr>
        <p:spPr>
          <a:xfrm>
            <a:off x="6182300" y="1781825"/>
            <a:ext cx="231000" cy="23157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rgbClr val="4AAC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AACE5"/>
              </a:solidFill>
              <a:highlight>
                <a:srgbClr val="4AACE5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190725" y="1469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AACE5"/>
                </a:solidFill>
              </a:rPr>
              <a:t>CRM — драйвер роста, </a:t>
            </a:r>
            <a:endParaRPr sz="3000">
              <a:solidFill>
                <a:srgbClr val="4AACE5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который позволяет бизнесу </a:t>
            </a:r>
            <a:endParaRPr sz="30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конкурировать за клиента</a:t>
            </a:r>
            <a:br>
              <a:rPr lang="ru" sz="3000">
                <a:solidFill>
                  <a:srgbClr val="FFFFFF"/>
                </a:solidFill>
              </a:rPr>
            </a:br>
            <a:endParaRPr sz="3000">
              <a:solidFill>
                <a:srgbClr val="4AACE5"/>
              </a:solidFill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2925" y="1356650"/>
            <a:ext cx="2756675" cy="249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8"/>
          <p:cNvGraphicFramePr/>
          <p:nvPr/>
        </p:nvGraphicFramePr>
        <p:xfrm>
          <a:off x="579950" y="548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{FE2D8D87-B04B-4A86-BD21-ECB986B72F6C}</a:tableStyleId>
              </a:tblPr>
              <a:tblGrid>
                <a:gridCol w="1775400"/>
                <a:gridCol w="1767225"/>
                <a:gridCol w="1822575"/>
                <a:gridCol w="2860575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solidFill>
                            <a:srgbClr val="FFFFFF"/>
                          </a:solidFill>
                        </a:rPr>
                        <a:t>Новичок</a:t>
                      </a:r>
                      <a:endParaRPr b="1"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solidFill>
                            <a:srgbClr val="FFFFFF"/>
                          </a:solidFill>
                        </a:rPr>
                        <a:t>Бывалый</a:t>
                      </a:r>
                      <a:endParaRPr b="1"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solidFill>
                            <a:srgbClr val="FFFFFF"/>
                          </a:solidFill>
                        </a:rPr>
                        <a:t>Профи</a:t>
                      </a:r>
                      <a:endParaRPr b="1"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Источники 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лидов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chemeClr val="lt1"/>
                          </a:solidFill>
                        </a:rPr>
                        <a:t>Аккаунты</a:t>
                      </a:r>
                      <a:r>
                        <a:rPr lang="ru" sz="1800">
                          <a:solidFill>
                            <a:schemeClr val="lt1"/>
                          </a:solidFill>
                        </a:rPr>
                        <a:t> в социальных сетях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Сайт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chemeClr val="lt1"/>
                          </a:solidFill>
                        </a:rPr>
                        <a:t>Паблики в социальных сетях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Сайт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Паблики в социальных сетях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Рассылки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Способы коммуникации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Instagram, VK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WhatsApp, Viber и т.д.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Почта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Телефон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Активности в социальных сетях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CRM: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Char char="-"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Почта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Char char="-"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Телефон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Char char="-"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Активности в социальных сетях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Char char="-"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Открытые линии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Результат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«Ловушка» 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«Свалка</a:t>
                      </a: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» 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«</a:t>
                      </a: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Структура</a:t>
                      </a:r>
                      <a:r>
                        <a:rPr lang="ru" sz="1800">
                          <a:solidFill>
                            <a:srgbClr val="FFFFFF"/>
                          </a:solidFill>
                        </a:rPr>
                        <a:t>» </a:t>
                      </a:r>
                      <a:endParaRPr b="1" sz="18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429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Почему </a:t>
            </a:r>
            <a:r>
              <a:rPr lang="ru" sz="3000">
                <a:solidFill>
                  <a:srgbClr val="4AACE5"/>
                </a:solidFill>
              </a:rPr>
              <a:t>CRM</a:t>
            </a:r>
            <a:r>
              <a:rPr lang="ru" sz="3000">
                <a:solidFill>
                  <a:srgbClr val="FFFFFF"/>
                </a:solidFill>
              </a:rPr>
              <a:t> иногда важнее,</a:t>
            </a:r>
            <a:endParaRPr sz="30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чем сайт?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94" name="Google Shape;9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41550" y="1349500"/>
            <a:ext cx="2444500" cy="244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190175" y="1519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Ответьте на вопросы:</a:t>
            </a:r>
            <a:br>
              <a:rPr lang="ru" sz="2400">
                <a:solidFill>
                  <a:srgbClr val="FFFFFF"/>
                </a:solidFill>
              </a:rPr>
            </a:br>
            <a:endParaRPr sz="24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ru" sz="2400">
                <a:solidFill>
                  <a:srgbClr val="FFFFFF"/>
                </a:solidFill>
              </a:rPr>
              <a:t>Сколько денег приносит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один клиент (LTV)?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ru" sz="2400">
                <a:solidFill>
                  <a:srgbClr val="FFFFFF"/>
                </a:solidFill>
              </a:rPr>
              <a:t>Сколько стоит один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забытый звонок?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ru" sz="2400">
                <a:solidFill>
                  <a:srgbClr val="FFFFFF"/>
                </a:solidFill>
              </a:rPr>
              <a:t>Сколько стоит потерять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клиента в самом начале?</a:t>
            </a:r>
            <a:endParaRPr sz="2400">
              <a:solidFill>
                <a:srgbClr val="FFFFFF"/>
              </a:solidFill>
            </a:endParaRPr>
          </a:p>
        </p:txBody>
      </p:sp>
      <p:cxnSp>
        <p:nvCxnSpPr>
          <p:cNvPr id="100" name="Google Shape;100;p20"/>
          <p:cNvCxnSpPr/>
          <p:nvPr/>
        </p:nvCxnSpPr>
        <p:spPr>
          <a:xfrm>
            <a:off x="0" y="1365780"/>
            <a:ext cx="4689600" cy="0"/>
          </a:xfrm>
          <a:prstGeom prst="straightConnector1">
            <a:avLst/>
          </a:prstGeom>
          <a:noFill/>
          <a:ln cap="flat" cmpd="sng" w="19050">
            <a:solidFill>
              <a:srgbClr val="4AACE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1" name="Google Shape;101;p20"/>
          <p:cNvSpPr txBox="1"/>
          <p:nvPr>
            <p:ph type="title"/>
          </p:nvPr>
        </p:nvSpPr>
        <p:spPr>
          <a:xfrm>
            <a:off x="156450" y="639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FFFFFF"/>
                </a:solidFill>
              </a:rPr>
              <a:t>Как избежать убытков в будущем?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7455" y="1815976"/>
            <a:ext cx="2176400" cy="181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666700" y="1410650"/>
            <a:ext cx="3974400" cy="250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Успешные продажи </a:t>
            </a:r>
            <a:endParaRPr sz="3000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 </a:t>
            </a:r>
            <a:endParaRPr sz="3000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FFFFFF"/>
                </a:solidFill>
              </a:rPr>
              <a:t>Забота о клиенте</a:t>
            </a:r>
            <a:endParaRPr sz="3000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FFFFFF"/>
                </a:solidFill>
              </a:rPr>
              <a:t> </a:t>
            </a:r>
            <a:endParaRPr sz="3000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FFFFFF"/>
                </a:solidFill>
              </a:rPr>
              <a:t>Лояльность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108" name="Google Shape;10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42750" y="1267225"/>
            <a:ext cx="2580550" cy="320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